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20"/>
  </p:handoutMasterIdLst>
  <p:sldIdLst>
    <p:sldId id="256" r:id="rId2"/>
    <p:sldId id="288" r:id="rId3"/>
    <p:sldId id="289" r:id="rId4"/>
    <p:sldId id="290" r:id="rId5"/>
    <p:sldId id="291" r:id="rId6"/>
    <p:sldId id="286" r:id="rId7"/>
    <p:sldId id="281" r:id="rId8"/>
    <p:sldId id="287" r:id="rId9"/>
    <p:sldId id="282" r:id="rId10"/>
    <p:sldId id="283" r:id="rId11"/>
    <p:sldId id="293" r:id="rId12"/>
    <p:sldId id="276" r:id="rId13"/>
    <p:sldId id="292" r:id="rId14"/>
    <p:sldId id="274" r:id="rId15"/>
    <p:sldId id="279" r:id="rId16"/>
    <p:sldId id="278" r:id="rId17"/>
    <p:sldId id="268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5" userDrawn="1">
          <p15:clr>
            <a:srgbClr val="A4A3A4"/>
          </p15:clr>
        </p15:guide>
        <p15:guide id="2" pos="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AF2"/>
    <a:srgbClr val="9DDDFD"/>
    <a:srgbClr val="A9E1FD"/>
    <a:srgbClr val="ACDAFA"/>
    <a:srgbClr val="95D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/>
    <p:restoredTop sz="96405"/>
  </p:normalViewPr>
  <p:slideViewPr>
    <p:cSldViewPr snapToGrid="0" snapToObjects="1">
      <p:cViewPr>
        <p:scale>
          <a:sx n="100" d="100"/>
          <a:sy n="100" d="100"/>
        </p:scale>
        <p:origin x="-348" y="-294"/>
      </p:cViewPr>
      <p:guideLst>
        <p:guide orient="horz" pos="255"/>
        <p:guide pos="1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35" d="100"/>
          <a:sy n="135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0F6A4CF-6F40-F247-A40D-A506003812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442FE1-1197-204F-8F29-30924E62D8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16102-A814-B34B-A78D-C3C8F1BEDD06}" type="datetimeFigureOut">
              <a:rPr lang="x-none" smtClean="0"/>
              <a:t>2023-05-27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A926D2-6108-F742-8CE9-3BDE43E5D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A1404D-63A8-8A4A-AADA-E0995DC43E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18C4D-A878-9141-BB15-8DD00E6EE4F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0931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in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7B9B736-8059-9E4F-8226-97318FD73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764" y="3411676"/>
            <a:ext cx="4343236" cy="280583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BC0F03C4-3A8C-4FCE-B447-DE322F736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154" y="3513477"/>
            <a:ext cx="4170457" cy="2602231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lt-LT" noProof="0" dirty="0"/>
              <a:t>Prezentacijos pavadinimas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7287D86-E9E5-4E8F-92D7-9490F21B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114" y="3246778"/>
            <a:ext cx="1444228" cy="2666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noProof="0" dirty="0"/>
              <a:t>Vardas Pavardė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2E5E2C2-ED9C-4B14-BD16-5C88B86E54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5912" y="5976551"/>
            <a:ext cx="1312934" cy="2663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dirty="0"/>
              <a:t>Data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9D67911-A124-C944-A96C-AFE5530A83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343252" y="449713"/>
            <a:ext cx="1925958" cy="6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44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088" userDrawn="1">
          <p15:clr>
            <a:srgbClr val="FBAE40"/>
          </p15:clr>
        </p15:guide>
        <p15:guide id="2" pos="1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uotrauk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D229D56-4D34-4E92-B08C-499915E615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88857" y="1"/>
            <a:ext cx="6255143" cy="6176961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Įkelti</a:t>
            </a:r>
            <a:r>
              <a:rPr lang="en-GB" dirty="0"/>
              <a:t> </a:t>
            </a:r>
            <a:r>
              <a:rPr lang="en-GB" dirty="0" err="1"/>
              <a:t>nuotrauką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xmlns="" id="{3553403A-EB7C-4A11-849E-99EBB2C93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B9417CA9-0B2A-45BB-B815-09173918F6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lt-LT" sz="600" dirty="0"/>
              <a:t>Data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4E7A898C-35A3-E148-AE53-BBE27F45C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65990" y="1257334"/>
            <a:ext cx="3443336" cy="78704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0571FF4-A7BC-3045-89E2-92C95ED43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3865" y="1257334"/>
            <a:ext cx="3443336" cy="787048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DAF4A23-2938-EF4F-BDDB-2FECC0CC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032" y="2006599"/>
            <a:ext cx="1853225" cy="360291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1800"/>
            </a:lvl1pPr>
          </a:lstStyle>
          <a:p>
            <a:pPr>
              <a:lnSpc>
                <a:spcPct val="100000"/>
              </a:lnSpc>
            </a:pPr>
            <a:r>
              <a:rPr lang="en-US" sz="2100" b="1" dirty="0" err="1"/>
              <a:t>Tekstas</a:t>
            </a:r>
            <a:endParaRPr lang="x-none" sz="2100" b="1" dirty="0"/>
          </a:p>
        </p:txBody>
      </p:sp>
    </p:spTree>
    <p:extLst>
      <p:ext uri="{BB962C8B-B14F-4D97-AF65-F5344CB8AC3E}">
        <p14:creationId xmlns:p14="http://schemas.microsoft.com/office/powerpoint/2010/main" val="285547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Kontakta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7B9B736-8059-9E4F-8226-97318FD73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764" y="3411676"/>
            <a:ext cx="4343236" cy="280583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BC0F03C4-3A8C-4FCE-B447-DE322F736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154" y="3513477"/>
            <a:ext cx="4170457" cy="2602231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lt-LT" noProof="0" dirty="0"/>
              <a:t>Dėkojame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7287D86-E9E5-4E8F-92D7-9490F21B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114" y="3246778"/>
            <a:ext cx="1444228" cy="2666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noProof="0" dirty="0"/>
              <a:t>Vardas Pavardė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2E5E2C2-ED9C-4B14-BD16-5C88B86E54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5912" y="5976551"/>
            <a:ext cx="1312934" cy="2663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dirty="0"/>
              <a:t>Data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626A93E9-77D7-A545-B4F5-4BACEE2D52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343252" y="449713"/>
            <a:ext cx="1925958" cy="6656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03F7CCC-CE51-A744-A6CC-29AE4479E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3252" y="3990778"/>
            <a:ext cx="3762375" cy="874713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lt-LT" noProof="0" dirty="0" err="1"/>
              <a:t>kontaktas@domain.lt</a:t>
            </a:r>
            <a:endParaRPr lang="lt-LT" noProof="0" dirty="0"/>
          </a:p>
          <a:p>
            <a:pPr lvl="0"/>
            <a:r>
              <a:rPr lang="lt-LT" noProof="0" dirty="0"/>
              <a:t>+370 000 00 000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3477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088">
          <p15:clr>
            <a:srgbClr val="FBAE40"/>
          </p15:clr>
        </p15:guide>
        <p15:guide id="2" pos="1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inis_fakultetu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7B9B736-8059-9E4F-8226-97318FD73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764" y="3411676"/>
            <a:ext cx="4343236" cy="280583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BC0F03C4-3A8C-4FCE-B447-DE322F736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154" y="3513477"/>
            <a:ext cx="4170457" cy="2602231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lt-LT" noProof="0" dirty="0"/>
              <a:t>Prezentacijos pavadinimas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7287D86-E9E5-4E8F-92D7-9490F21B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114" y="3246778"/>
            <a:ext cx="1444228" cy="2666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noProof="0" dirty="0"/>
              <a:t>Vardas Pavardė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C2E5E2C2-ED9C-4B14-BD16-5C88B86E54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5912" y="5976551"/>
            <a:ext cx="1312934" cy="2663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lt-LT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262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088">
          <p15:clr>
            <a:srgbClr val="FBAE40"/>
          </p15:clr>
        </p15:guide>
        <p15:guide id="2" pos="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5F1CD5A-CEDC-492D-AA05-893AEFDC298D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28716" y="2344318"/>
            <a:ext cx="8286569" cy="38326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GB" sz="825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Turinys</a:t>
            </a:r>
            <a:endParaRPr lang="en-GB" sz="825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0E12C56-23FB-44A3-BEC6-73300A5A8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3E5FAA83-A8DF-44A4-BFC5-70A3F33FB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en-US" sz="600" noProof="0" dirty="0" err="1"/>
              <a:t>Dat</a:t>
            </a:r>
            <a:r>
              <a:rPr lang="lt-LT" sz="600" noProof="0" dirty="0"/>
              <a:t>a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83D24A7-BC2A-264B-86EC-2FB74CE95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715" y="355973"/>
            <a:ext cx="8086635" cy="1325563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Antraštė</a:t>
            </a:r>
            <a:endParaRPr lang="x-non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68234644-72EC-3A45-A8F4-A43A26423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46628" y="443490"/>
            <a:ext cx="1041098" cy="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3810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mė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0E12C56-23FB-44A3-BEC6-73300A5A8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>
                <a:solidFill>
                  <a:schemeClr val="bg1"/>
                </a:solidFill>
              </a:defRPr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3E5FAA83-A8DF-44A4-BFC5-70A3F33FB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600" noProof="0" dirty="0" err="1"/>
              <a:t>Dat</a:t>
            </a:r>
            <a:r>
              <a:rPr lang="lt-LT" sz="600" noProof="0" dirty="0"/>
              <a:t>a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9C3DD15-7D91-1945-B0CE-259AB36DDB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625" y="3340100"/>
            <a:ext cx="4143375" cy="2484438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Turinys</a:t>
            </a:r>
            <a:endParaRPr lang="x-none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A630CA56-3B23-BD4F-956C-6D69973D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715" y="355973"/>
            <a:ext cx="808663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Antraštė</a:t>
            </a:r>
            <a:endParaRPr lang="x-non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891C8BC-096A-6F49-B498-A1C48FD0D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46628" y="443490"/>
            <a:ext cx="1041098" cy="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53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ta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7283BC3-418F-4B42-92AC-FA81462BE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655" y="443490"/>
            <a:ext cx="6743498" cy="134415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BA1389F8-9C8C-43D8-A1BE-8E81D7D001F3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1092425" y="1859426"/>
            <a:ext cx="4843084" cy="3256162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15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000" dirty="0"/>
              <a:t>„Lorem ipsum dolor sit </a:t>
            </a:r>
            <a:r>
              <a:rPr lang="en-US" sz="3000" dirty="0" err="1"/>
              <a:t>amet</a:t>
            </a:r>
            <a:r>
              <a:rPr lang="en-US" sz="3000" dirty="0"/>
              <a:t>, </a:t>
            </a:r>
            <a:r>
              <a:rPr lang="en-US" sz="3000" dirty="0" err="1"/>
              <a:t>consectetur</a:t>
            </a:r>
            <a:r>
              <a:rPr lang="en-US" sz="3000" dirty="0"/>
              <a:t> </a:t>
            </a:r>
            <a:r>
              <a:rPr lang="en-US" sz="3000" dirty="0" err="1"/>
              <a:t>adipiscing</a:t>
            </a:r>
            <a:r>
              <a:rPr lang="en-US" sz="3000" dirty="0"/>
              <a:t> </a:t>
            </a:r>
            <a:r>
              <a:rPr lang="en-US" sz="3000" dirty="0" err="1"/>
              <a:t>elit</a:t>
            </a:r>
            <a:r>
              <a:rPr lang="en-US" sz="3000" dirty="0"/>
              <a:t>. </a:t>
            </a:r>
            <a:r>
              <a:rPr lang="en-US" sz="3000" dirty="0" err="1"/>
              <a:t>Etiam</a:t>
            </a:r>
            <a:r>
              <a:rPr lang="en-US" sz="3000" dirty="0"/>
              <a:t> </a:t>
            </a:r>
            <a:r>
              <a:rPr lang="en-US" sz="3000" dirty="0" err="1"/>
              <a:t>eget</a:t>
            </a:r>
            <a:r>
              <a:rPr lang="en-US" sz="3000" dirty="0"/>
              <a:t> </a:t>
            </a:r>
            <a:r>
              <a:rPr lang="en-US" sz="3000" dirty="0" err="1"/>
              <a:t>dapibus</a:t>
            </a:r>
            <a:r>
              <a:rPr lang="en-US" sz="3000" dirty="0"/>
              <a:t> </a:t>
            </a:r>
            <a:r>
              <a:rPr lang="en-US" sz="3000" dirty="0" err="1"/>
              <a:t>tellus</a:t>
            </a:r>
            <a:r>
              <a:rPr lang="en-US" sz="3000" dirty="0"/>
              <a:t>.“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0E12C56-23FB-44A3-BEC6-73300A5A8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3E5FAA83-A8DF-44A4-BFC5-70A3F33FB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en-US" sz="600" noProof="0" dirty="0" err="1"/>
              <a:t>Dat</a:t>
            </a:r>
            <a:r>
              <a:rPr lang="lt-LT" sz="600" noProof="0" dirty="0"/>
              <a:t>a</a:t>
            </a:r>
            <a:endParaRPr lang="en-US" noProof="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56256431-7E56-B146-B91E-06FFB8B5F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46628" y="443490"/>
            <a:ext cx="1041098" cy="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ta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7283BC3-418F-4B42-92AC-FA81462BE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655" y="429780"/>
            <a:ext cx="6743498" cy="1344158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0E12C56-23FB-44A3-BEC6-73300A5A8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3E5FAA83-A8DF-44A4-BFC5-70A3F33FB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en-US" sz="600" noProof="0" dirty="0" err="1"/>
              <a:t>Dat</a:t>
            </a:r>
            <a:r>
              <a:rPr lang="lt-LT" sz="600" noProof="0" dirty="0"/>
              <a:t>a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5E6BE-7DAD-4C48-AC2C-3BF9FE8D4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6289" y="1977585"/>
            <a:ext cx="4272595" cy="3556112"/>
          </a:xfrm>
          <a:prstGeom prst="rect">
            <a:avLst/>
          </a:prstGeom>
        </p:spPr>
        <p:txBody>
          <a:bodyPr/>
          <a:lstStyle>
            <a:lvl1pPr marL="171450" marR="0" indent="-17145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+mn-lt"/>
              </a:defRPr>
            </a:lvl1pPr>
          </a:lstStyle>
          <a:p>
            <a:pPr lvl="0"/>
            <a:r>
              <a:rPr lang="en-US" sz="2100" dirty="0"/>
              <a:t>„Lorem ipsum dolor sit </a:t>
            </a:r>
            <a:r>
              <a:rPr lang="en-US" sz="2100" dirty="0" err="1"/>
              <a:t>amet</a:t>
            </a:r>
            <a:r>
              <a:rPr lang="en-US" sz="2100" dirty="0"/>
              <a:t>, </a:t>
            </a:r>
            <a:r>
              <a:rPr lang="en-US" sz="2100" dirty="0" err="1"/>
              <a:t>consectetur</a:t>
            </a:r>
            <a:r>
              <a:rPr lang="en-US" sz="2100" dirty="0"/>
              <a:t> </a:t>
            </a:r>
            <a:r>
              <a:rPr lang="en-US" sz="2100" dirty="0" err="1"/>
              <a:t>adipiscing</a:t>
            </a:r>
            <a:r>
              <a:rPr lang="en-US" sz="2100" dirty="0"/>
              <a:t> </a:t>
            </a:r>
            <a:r>
              <a:rPr lang="en-US" sz="2100" dirty="0" err="1"/>
              <a:t>elit</a:t>
            </a:r>
            <a:r>
              <a:rPr lang="en-US" sz="2100" dirty="0"/>
              <a:t>. </a:t>
            </a:r>
            <a:r>
              <a:rPr lang="en-US" sz="2100" dirty="0" err="1"/>
              <a:t>Etiam</a:t>
            </a:r>
            <a:r>
              <a:rPr lang="en-US" sz="2100" dirty="0"/>
              <a:t> </a:t>
            </a:r>
            <a:r>
              <a:rPr lang="en-US" sz="2100" dirty="0" err="1"/>
              <a:t>eget</a:t>
            </a:r>
            <a:r>
              <a:rPr lang="en-US" sz="2100" dirty="0"/>
              <a:t> </a:t>
            </a:r>
            <a:r>
              <a:rPr lang="en-US" sz="2100" dirty="0" err="1"/>
              <a:t>dapibus</a:t>
            </a:r>
            <a:r>
              <a:rPr lang="en-US" sz="2100" dirty="0"/>
              <a:t> </a:t>
            </a:r>
            <a:r>
              <a:rPr lang="en-US" sz="2100" dirty="0" err="1"/>
              <a:t>tellus</a:t>
            </a:r>
            <a:r>
              <a:rPr lang="en-US" sz="2100" dirty="0"/>
              <a:t>, sed </a:t>
            </a:r>
            <a:r>
              <a:rPr lang="en-US" sz="2100" dirty="0" err="1"/>
              <a:t>finibus</a:t>
            </a:r>
            <a:r>
              <a:rPr lang="en-US" sz="2100" dirty="0"/>
              <a:t> </a:t>
            </a:r>
            <a:r>
              <a:rPr lang="en-US" sz="2100" dirty="0" err="1"/>
              <a:t>quam</a:t>
            </a:r>
            <a:r>
              <a:rPr lang="en-US" sz="2100" dirty="0"/>
              <a:t>. </a:t>
            </a:r>
            <a:r>
              <a:rPr lang="en-US" sz="2100" dirty="0" err="1"/>
              <a:t>Pellentesque</a:t>
            </a:r>
            <a:r>
              <a:rPr lang="en-US" sz="2100" dirty="0"/>
              <a:t> </a:t>
            </a:r>
            <a:r>
              <a:rPr lang="en-US" sz="2100" dirty="0" err="1"/>
              <a:t>molestie</a:t>
            </a:r>
            <a:r>
              <a:rPr lang="en-US" sz="2100" dirty="0"/>
              <a:t> </a:t>
            </a:r>
            <a:r>
              <a:rPr lang="en-US" sz="2100" dirty="0" err="1"/>
              <a:t>sagittis</a:t>
            </a:r>
            <a:r>
              <a:rPr lang="en-US" sz="2100" dirty="0"/>
              <a:t> </a:t>
            </a:r>
            <a:r>
              <a:rPr lang="en-US" sz="2100" dirty="0" err="1"/>
              <a:t>elementum</a:t>
            </a:r>
            <a:r>
              <a:rPr lang="en-US" sz="2100" dirty="0"/>
              <a:t>.“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8E659AB-2D53-9547-8989-B5E692015F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46628" y="443490"/>
            <a:ext cx="1041098" cy="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kyriu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AAA3A4-CB12-F642-B77E-F32DB9F3F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01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964CC1-BD46-B14A-8F54-DAD842856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115" y="4084983"/>
            <a:ext cx="5237922" cy="190831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Vieta </a:t>
            </a:r>
            <a:r>
              <a:rPr lang="en-GB" dirty="0" err="1"/>
              <a:t>pavadinimui</a:t>
            </a:r>
            <a:endParaRPr lang="x-non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2D9A5DB-0C45-6944-8E6C-CB496A4134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6115" y="473308"/>
            <a:ext cx="1041098" cy="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as_nuotrauk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1A1DE040-DE2B-41C7-AF8E-B17187AA040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28717" y="2344318"/>
            <a:ext cx="3362460" cy="38326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GB" sz="825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Turinys</a:t>
            </a:r>
            <a:endParaRPr lang="en-GB" sz="825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D229D56-4D34-4E92-B08C-499915E615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1"/>
            <a:ext cx="4572000" cy="6176961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Įkelti</a:t>
            </a:r>
            <a:r>
              <a:rPr lang="en-GB" dirty="0"/>
              <a:t> </a:t>
            </a:r>
            <a:r>
              <a:rPr lang="en-GB" dirty="0" err="1"/>
              <a:t>nuotrauką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xmlns="" id="{3553403A-EB7C-4A11-849E-99EBB2C93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B9417CA9-0B2A-45BB-B815-09173918F6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lt-LT" sz="600" dirty="0"/>
              <a:t>Data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E88B7743-0B69-9C4A-B252-EDE95870D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715" y="355973"/>
            <a:ext cx="3805355" cy="1325563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Antraštė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65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uotrauk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D229D56-4D34-4E92-B08C-499915E615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1"/>
            <a:ext cx="4572000" cy="6176961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Įkelti</a:t>
            </a:r>
            <a:r>
              <a:rPr lang="en-GB" dirty="0"/>
              <a:t> </a:t>
            </a:r>
            <a:r>
              <a:rPr lang="en-GB" dirty="0" err="1"/>
              <a:t>nuotrauką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xmlns="" id="{3553403A-EB7C-4A11-849E-99EBB2C93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715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"/>
            </a:lvl1pPr>
          </a:lstStyle>
          <a:p>
            <a:pPr lvl="0"/>
            <a:r>
              <a:rPr lang="lt-LT" sz="600" noProof="0" dirty="0"/>
              <a:t>Prezentacijos pavadinimas</a:t>
            </a:r>
            <a:endParaRPr lang="en-US" noProof="0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xmlns="" id="{B9417CA9-0B2A-45BB-B815-09173918F6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8153" y="6176961"/>
            <a:ext cx="1797133" cy="68103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/>
            </a:lvl1pPr>
          </a:lstStyle>
          <a:p>
            <a:pPr lvl="0"/>
            <a:r>
              <a:rPr lang="lt-LT" sz="600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0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24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8" r:id="rId2"/>
    <p:sldLayoutId id="2147483668" r:id="rId3"/>
    <p:sldLayoutId id="2147483673" r:id="rId4"/>
    <p:sldLayoutId id="2147483670" r:id="rId5"/>
    <p:sldLayoutId id="2147483669" r:id="rId6"/>
    <p:sldLayoutId id="2147483675" r:id="rId7"/>
    <p:sldLayoutId id="2147483655" r:id="rId8"/>
    <p:sldLayoutId id="2147483677" r:id="rId9"/>
    <p:sldLayoutId id="2147483674" r:id="rId10"/>
    <p:sldLayoutId id="21474836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p5WWtMoeK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1FC40-CA76-A241-88B4-D51C466E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4" y="3518807"/>
            <a:ext cx="4170457" cy="2375807"/>
          </a:xfrm>
        </p:spPr>
        <p:txBody>
          <a:bodyPr/>
          <a:lstStyle/>
          <a:p>
            <a:pPr algn="ctr"/>
            <a:r>
              <a:rPr lang="lt-LT" dirty="0"/>
              <a:t>Trimačių fraktalų atvaizdavimas spindulio žygio metodu</a:t>
            </a:r>
            <a:endParaRPr lang="x-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FF64A8-3AFC-364C-94BD-9ACAEA54A6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6541" y="6109742"/>
            <a:ext cx="1312934" cy="266383"/>
          </a:xfrm>
        </p:spPr>
        <p:txBody>
          <a:bodyPr/>
          <a:lstStyle/>
          <a:p>
            <a:r>
              <a:rPr lang="en-US" sz="1400" smtClean="0"/>
              <a:t>2023-0</a:t>
            </a:r>
            <a:r>
              <a:rPr lang="en-US" sz="1400" smtClean="0"/>
              <a:t>6</a:t>
            </a:r>
            <a:r>
              <a:rPr lang="en-US" sz="1400" smtClean="0"/>
              <a:t>-</a:t>
            </a:r>
            <a:r>
              <a:rPr lang="en-US" sz="1400" smtClean="0"/>
              <a:t>07</a:t>
            </a:r>
            <a:endParaRPr lang="en-US" sz="1400" dirty="0" smtClean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E8FF64A8-3AFC-364C-94BD-9ACAEA54A6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7727" y="4751614"/>
            <a:ext cx="3593906" cy="1298122"/>
          </a:xfrm>
        </p:spPr>
        <p:txBody>
          <a:bodyPr/>
          <a:lstStyle/>
          <a:p>
            <a:pPr algn="r"/>
            <a:endParaRPr lang="en-US" sz="1600" dirty="0" smtClean="0"/>
          </a:p>
          <a:p>
            <a:pPr algn="r"/>
            <a:r>
              <a:rPr lang="lt-LT" sz="1600" dirty="0" smtClean="0"/>
              <a:t>Atliko</a:t>
            </a:r>
            <a:r>
              <a:rPr lang="en-US" sz="1600" dirty="0" smtClean="0"/>
              <a:t> </a:t>
            </a:r>
            <a:r>
              <a:rPr lang="lt-LT" sz="1600" dirty="0" smtClean="0"/>
              <a:t>studentas</a:t>
            </a:r>
            <a:r>
              <a:rPr lang="en-US" sz="1600" dirty="0" smtClean="0"/>
              <a:t>: PRIfs 19/5 </a:t>
            </a:r>
            <a:r>
              <a:rPr lang="lt-LT" sz="1600" dirty="0" smtClean="0"/>
              <a:t/>
            </a:r>
            <a:br>
              <a:rPr lang="lt-LT" sz="1600" dirty="0" smtClean="0"/>
            </a:br>
            <a:r>
              <a:rPr lang="en-US" sz="1600" dirty="0" smtClean="0"/>
              <a:t>Dovydas </a:t>
            </a:r>
            <a:r>
              <a:rPr lang="lt-LT" sz="1600" dirty="0" smtClean="0"/>
              <a:t>Gudauskas</a:t>
            </a:r>
          </a:p>
          <a:p>
            <a:pPr algn="r"/>
            <a:r>
              <a:rPr lang="lt-LT" sz="1600" dirty="0" smtClean="0"/>
              <a:t>Darbo vadovas: </a:t>
            </a:r>
            <a:br>
              <a:rPr lang="lt-LT" sz="1600" dirty="0" smtClean="0"/>
            </a:br>
            <a:r>
              <a:rPr lang="lt-LT" sz="1600" dirty="0" err="1" smtClean="0"/>
              <a:t>doc</a:t>
            </a:r>
            <a:r>
              <a:rPr lang="lt-LT" sz="1600" dirty="0"/>
              <a:t>. </a:t>
            </a:r>
            <a:r>
              <a:rPr lang="lt-LT" sz="1600" dirty="0" err="1"/>
              <a:t>dr</a:t>
            </a:r>
            <a:r>
              <a:rPr lang="lt-LT" sz="1600" dirty="0" smtClean="0"/>
              <a:t>. </a:t>
            </a:r>
            <a:r>
              <a:rPr lang="lt-LT" sz="1600" dirty="0" err="1" smtClean="0"/>
              <a:t>Vadimas</a:t>
            </a:r>
            <a:r>
              <a:rPr lang="lt-LT" sz="1600" dirty="0" smtClean="0"/>
              <a:t> </a:t>
            </a:r>
            <a:r>
              <a:rPr lang="lt-LT" sz="1600" dirty="0" err="1"/>
              <a:t>Starikovičius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9896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428714" y="74530"/>
            <a:ext cx="7313206" cy="101663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Pirmojo tyrimo trijų scenų objektai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Dovydas\Desktop\sfe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797" y="855083"/>
            <a:ext cx="3044846" cy="258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sers\dovyasf\Desktop\School\University\Bakalauras\img sources\MengerSpon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3594" r="8843" b="6013"/>
          <a:stretch/>
        </p:blipFill>
        <p:spPr bwMode="auto">
          <a:xfrm>
            <a:off x="2247808" y="1923576"/>
            <a:ext cx="3675017" cy="34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ovydas\Desktop\Mandelbu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87" y="3226654"/>
            <a:ext cx="3569913" cy="36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94264"/>
            <a:ext cx="4686300" cy="37637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8CEF3-3EE6-0944-8523-9F10D527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0543"/>
            <a:ext cx="9144000" cy="1004865"/>
          </a:xfrm>
        </p:spPr>
        <p:txBody>
          <a:bodyPr/>
          <a:lstStyle/>
          <a:p>
            <a:pPr algn="ctr"/>
            <a:r>
              <a:rPr lang="lt-LT" sz="4400" dirty="0" smtClean="0"/>
              <a:t>Rezultatai</a:t>
            </a:r>
            <a:endParaRPr lang="x-none" sz="4400"/>
          </a:p>
        </p:txBody>
      </p:sp>
    </p:spTree>
    <p:extLst>
      <p:ext uri="{BB962C8B-B14F-4D97-AF65-F5344CB8AC3E}">
        <p14:creationId xmlns:p14="http://schemas.microsoft.com/office/powerpoint/2010/main" val="1215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428711" y="238125"/>
            <a:ext cx="6764021" cy="77766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Statistiškai</a:t>
            </a: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sz="3600" dirty="0">
                <a:latin typeface="Arial" panose="020B0604020202020204" pitchFamily="34" charset="0"/>
                <a:cs typeface="Arial" panose="020B0604020202020204" pitchFamily="34" charset="0"/>
              </a:rPr>
              <a:t>apdoroti rezultatai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D:\Users\dovyasf\Desktop\School\University\Bakalauras\img sources\Rezultatu Kvartiliai\MandelbulbKvartiliaiSkaid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3791"/>
            <a:ext cx="9144000" cy="41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4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190499" y="171450"/>
            <a:ext cx="7562851" cy="777661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Trijų scenų </a:t>
            </a:r>
            <a:r>
              <a:rPr lang="lt-LT" sz="3600" dirty="0" smtClean="0"/>
              <a:t>kadrų </a:t>
            </a:r>
            <a:r>
              <a:rPr lang="lt-LT" sz="3600" dirty="0"/>
              <a:t>atvaizdavimo </a:t>
            </a:r>
            <a:r>
              <a:rPr lang="lt-LT" sz="3600" dirty="0" smtClean="0"/>
              <a:t>laikai (</a:t>
            </a:r>
            <a:r>
              <a:rPr lang="lt-LT" sz="3600" dirty="0" err="1" smtClean="0"/>
              <a:t>ms</a:t>
            </a:r>
            <a:r>
              <a:rPr lang="lt-LT" sz="3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 512x512 ekrano rezoliucija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D:\Users\dovyasf\Desktop\School\University\Bakalauras\Skaidres\BD2\TrijuScenuKadruGreicia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49111"/>
            <a:ext cx="9225921" cy="505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190500" y="171450"/>
            <a:ext cx="7391400" cy="77766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lt-LT" sz="3600" dirty="0" smtClean="0"/>
              <a:t>adrų </a:t>
            </a:r>
            <a:r>
              <a:rPr lang="lt-LT" sz="3600" dirty="0"/>
              <a:t>atvaizdavimo laikai </a:t>
            </a:r>
            <a:r>
              <a:rPr lang="lt-LT" sz="3600" dirty="0" smtClean="0"/>
              <a:t>(log</a:t>
            </a:r>
            <a:r>
              <a:rPr lang="lt-LT" sz="3600" baseline="-25000" dirty="0" smtClean="0"/>
              <a:t>2</a:t>
            </a:r>
            <a:r>
              <a:rPr lang="lt-LT" sz="3600" dirty="0"/>
              <a:t> </a:t>
            </a:r>
            <a:r>
              <a:rPr lang="lt-LT" sz="3600" i="1" dirty="0" err="1" smtClean="0"/>
              <a:t>ms</a:t>
            </a:r>
            <a:r>
              <a:rPr lang="lt-LT" sz="3600" dirty="0"/>
              <a:t>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262" y="1209756"/>
            <a:ext cx="9147261" cy="51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304800" y="93196"/>
            <a:ext cx="7683500" cy="777661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200" dirty="0" smtClean="0"/>
              <a:t>Fraktalų atvaizdavimo sudėtingumo analizė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713" y="870857"/>
            <a:ext cx="8227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lt-LT" sz="2400" dirty="0"/>
              <a:t>F</a:t>
            </a:r>
            <a:r>
              <a:rPr lang="lt-LT" sz="2400" dirty="0" smtClean="0"/>
              <a:t>igūrų </a:t>
            </a:r>
            <a:r>
              <a:rPr lang="lt-LT" sz="2400" dirty="0"/>
              <a:t>kontūrai reikalauja daugiausiai skaičiavimų dėl pikselio spindulio ir objekto paviršiaus lygiagretumo, ir mažo žingsniavimo atstumo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346" y="2252140"/>
            <a:ext cx="9167346" cy="460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3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Users\dovyasf\Desktop\School\University\Bakalauras\img sources\Blender\BlenderLyginimasTekst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2" y="704440"/>
            <a:ext cx="7773693" cy="36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428712" y="0"/>
            <a:ext cx="6764021" cy="777661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lt-LT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Blender</a:t>
            </a: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 ir </a:t>
            </a:r>
            <a:r>
              <a:rPr lang="lt-LT" sz="3600" dirty="0">
                <a:latin typeface="Arial" panose="020B0604020202020204" pitchFamily="34" charset="0"/>
                <a:cs typeface="Arial" panose="020B0604020202020204" pitchFamily="34" charset="0"/>
              </a:rPr>
              <a:t>sukurto įrankio palyginimas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48" y="4228733"/>
            <a:ext cx="681165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428713" y="7855"/>
            <a:ext cx="6764021" cy="101663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Išvados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425" y="933301"/>
            <a:ext cx="8515350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/>
              <a:t>Atlikus baigiamojo darbo tyrimą buvo nustatyta, kad</a:t>
            </a:r>
            <a:r>
              <a:rPr lang="lt-LT" sz="2800" dirty="0" smtClean="0"/>
              <a:t>:</a:t>
            </a:r>
          </a:p>
          <a:p>
            <a:r>
              <a:rPr lang="lt-LT" sz="2800" dirty="0" smtClean="0"/>
              <a:t> </a:t>
            </a:r>
            <a:endParaRPr lang="lt-LT" sz="2800" dirty="0"/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lt-LT" sz="2800" dirty="0"/>
              <a:t>Optimalus gijų kiekis per bloką yra </a:t>
            </a:r>
            <a:r>
              <a:rPr lang="lt-LT" sz="2800" dirty="0" smtClean="0"/>
              <a:t>32-128 </a:t>
            </a:r>
            <a:r>
              <a:rPr lang="lt-LT" sz="2800" dirty="0"/>
              <a:t>(NVIDIA „</a:t>
            </a:r>
            <a:r>
              <a:rPr lang="lt-LT" sz="2800" dirty="0" err="1"/>
              <a:t>GeForce</a:t>
            </a:r>
            <a:r>
              <a:rPr lang="lt-LT" sz="2800" dirty="0"/>
              <a:t> RTX 2060“). Naudojant mažesnį gijų skaičių negu 32 pastebimai krenta atvaizdavimo greitis.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lt-LT" sz="2800" dirty="0"/>
              <a:t>Spindulio žygio metodu atvaizduoti trimačius fraktalus realiuoju laiku yra įmanoma</a:t>
            </a:r>
            <a:r>
              <a:rPr lang="lt-LT" sz="2800" dirty="0" smtClean="0"/>
              <a:t>.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lt-LT" sz="2800" dirty="0"/>
              <a:t>Fraktalų kontūrai reikalauja daugiausiai skaičiavimų</a:t>
            </a:r>
            <a:r>
              <a:rPr lang="lt-LT" sz="2800" dirty="0" smtClean="0"/>
              <a:t>.</a:t>
            </a:r>
            <a:endParaRPr lang="lt-LT" sz="2800" dirty="0"/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lt-LT" sz="2800" dirty="0"/>
              <a:t>Sukurta spindulio žygio realizacija yra apie 1000 kartų greitesnė už „</a:t>
            </a:r>
            <a:r>
              <a:rPr lang="lt-LT" sz="2800" dirty="0" err="1"/>
              <a:t>Blender</a:t>
            </a:r>
            <a:r>
              <a:rPr lang="lt-LT" sz="2800" dirty="0"/>
              <a:t>“ spindulio trasavimo realizaciją</a:t>
            </a:r>
            <a:r>
              <a:rPr lang="lt-LT" sz="2800" dirty="0" smtClean="0"/>
              <a:t>.</a:t>
            </a:r>
            <a:endParaRPr lang="lt-LT" sz="2800" dirty="0"/>
          </a:p>
        </p:txBody>
      </p:sp>
    </p:spTree>
    <p:extLst>
      <p:ext uri="{BB962C8B-B14F-4D97-AF65-F5344CB8AC3E}">
        <p14:creationId xmlns:p14="http://schemas.microsoft.com/office/powerpoint/2010/main" val="730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94264"/>
            <a:ext cx="4686300" cy="37637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8CEF3-3EE6-0944-8523-9F10D527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0979"/>
            <a:ext cx="9144000" cy="3257549"/>
          </a:xfrm>
        </p:spPr>
        <p:txBody>
          <a:bodyPr/>
          <a:lstStyle/>
          <a:p>
            <a:pPr marL="0" indent="0" algn="ctr"/>
            <a:r>
              <a:rPr lang="lt-LT" sz="4400" b="0" dirty="0" smtClean="0"/>
              <a:t>Ačiū už </a:t>
            </a:r>
            <a:r>
              <a:rPr lang="lt-LT" sz="4400" b="0" dirty="0"/>
              <a:t>dėmesį</a:t>
            </a:r>
            <a:br>
              <a:rPr lang="lt-LT" sz="4400" b="0" dirty="0"/>
            </a:br>
            <a:r>
              <a:rPr lang="lt-LT" sz="2000" b="0" dirty="0"/>
              <a:t>Jūsų klausimai</a:t>
            </a:r>
            <a:r>
              <a:rPr lang="lt-LT" sz="2000" b="0" dirty="0" smtClean="0"/>
              <a:t>?</a:t>
            </a:r>
            <a:br>
              <a:rPr lang="lt-LT" sz="2000" b="0" dirty="0" smtClean="0"/>
            </a:br>
            <a:r>
              <a:rPr lang="lt-LT" sz="2000" b="0" dirty="0" smtClean="0"/>
              <a:t/>
            </a:r>
            <a:br>
              <a:rPr lang="lt-LT" sz="2000" b="0" dirty="0" smtClean="0"/>
            </a:br>
            <a:r>
              <a:rPr lang="lt-LT" sz="2000" b="0" dirty="0"/>
              <a:t/>
            </a:r>
            <a:br>
              <a:rPr lang="lt-LT" sz="2000" b="0" dirty="0"/>
            </a:br>
            <a:r>
              <a:rPr lang="lt-LT" sz="2000" b="0" dirty="0" smtClean="0"/>
              <a:t/>
            </a:r>
            <a:br>
              <a:rPr lang="lt-LT" sz="2000" b="0" dirty="0" smtClean="0"/>
            </a:br>
            <a:r>
              <a:rPr lang="lt-LT" sz="2000" b="0" dirty="0"/>
              <a:t/>
            </a:r>
            <a:br>
              <a:rPr lang="lt-LT" sz="2000" b="0" dirty="0"/>
            </a:br>
            <a:r>
              <a:rPr lang="lt-LT" sz="2000" b="0" dirty="0" smtClean="0"/>
              <a:t>Dovydas Gudauskas</a:t>
            </a:r>
            <a:r>
              <a:rPr lang="lt-LT" sz="2400" dirty="0" smtClean="0"/>
              <a:t/>
            </a:r>
            <a:br>
              <a:rPr lang="lt-LT" sz="2400" dirty="0" smtClean="0"/>
            </a:br>
            <a:r>
              <a:rPr lang="lt-LT" sz="2400" dirty="0"/>
              <a:t/>
            </a:r>
            <a:br>
              <a:rPr lang="lt-LT" sz="2400" dirty="0"/>
            </a:br>
            <a:r>
              <a:rPr lang="lt-LT" sz="2400" dirty="0" smtClean="0"/>
              <a:t/>
            </a:r>
            <a:br>
              <a:rPr lang="lt-LT" sz="2400" dirty="0" smtClean="0"/>
            </a:br>
            <a:endParaRPr lang="lt-LT" sz="2400" dirty="0"/>
          </a:p>
        </p:txBody>
      </p:sp>
    </p:spTree>
    <p:extLst>
      <p:ext uri="{BB962C8B-B14F-4D97-AF65-F5344CB8AC3E}">
        <p14:creationId xmlns:p14="http://schemas.microsoft.com/office/powerpoint/2010/main" val="10231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61" y="1221634"/>
            <a:ext cx="8467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 smtClean="0"/>
              <a:t>Kompiuterinės grafikos atvaizdavimo metodas - </a:t>
            </a:r>
            <a:r>
              <a:rPr lang="lt-LT" sz="2800" b="1" dirty="0" smtClean="0"/>
              <a:t>spindulio trasavimas </a:t>
            </a:r>
            <a:r>
              <a:rPr lang="lt-LT" sz="2800" dirty="0" smtClean="0"/>
              <a:t>(angl. </a:t>
            </a:r>
            <a:r>
              <a:rPr lang="en-US" sz="2800" i="1" dirty="0" smtClean="0"/>
              <a:t>ray tracing</a:t>
            </a:r>
            <a:r>
              <a:rPr lang="lt-LT" sz="2800" dirty="0" smtClean="0"/>
              <a:t>) leidžia gauti labai geros kokybės trimačius vaizdus, tačiau reikalauja didėlės apimties skaičiavimų.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" y="3420332"/>
            <a:ext cx="4864735" cy="3234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625" y="278021"/>
            <a:ext cx="82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600" dirty="0" smtClean="0"/>
              <a:t>Tyrimo problema ir aktualumas</a:t>
            </a:r>
            <a:endParaRPr lang="lt-LT" sz="3600" dirty="0"/>
          </a:p>
        </p:txBody>
      </p:sp>
      <p:pic>
        <p:nvPicPr>
          <p:cNvPr id="1026" name="Picture 2" descr="C:\Users\Dovydas\Desktop\indi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34" y="4021646"/>
            <a:ext cx="4082266" cy="283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ovydas\Desktop\dreamworks-animation-logo-png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67" y="2862072"/>
            <a:ext cx="1955408" cy="11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aymarch visualize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8"/>
          <a:stretch/>
        </p:blipFill>
        <p:spPr bwMode="auto">
          <a:xfrm>
            <a:off x="4505203" y="3765695"/>
            <a:ext cx="4575162" cy="276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645" y="6061985"/>
            <a:ext cx="3731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hlinkClick r:id="rId3"/>
              </a:rPr>
              <a:t>https://youtu.be/Cp5WWtMoeKg</a:t>
            </a:r>
            <a:endParaRPr lang="lt-LT" dirty="0" smtClean="0"/>
          </a:p>
          <a:p>
            <a:r>
              <a:rPr lang="lt-LT" dirty="0" smtClean="0"/>
              <a:t>(</a:t>
            </a:r>
            <a:r>
              <a:rPr lang="lt-LT" dirty="0" err="1" smtClean="0"/>
              <a:t>Bredenbals</a:t>
            </a:r>
            <a:r>
              <a:rPr lang="lt-LT" dirty="0" smtClean="0"/>
              <a:t>, 2022)</a:t>
            </a:r>
            <a:endParaRPr lang="lt-LT" dirty="0"/>
          </a:p>
        </p:txBody>
      </p:sp>
      <p:sp>
        <p:nvSpPr>
          <p:cNvPr id="2" name="TextBox 1"/>
          <p:cNvSpPr txBox="1"/>
          <p:nvPr/>
        </p:nvSpPr>
        <p:spPr>
          <a:xfrm>
            <a:off x="314583" y="1018017"/>
            <a:ext cx="8115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lt-LT" sz="2800" b="1" dirty="0">
                <a:latin typeface="Arial" panose="020B0604020202020204" pitchFamily="34" charset="0"/>
                <a:cs typeface="Arial" panose="020B0604020202020204" pitchFamily="34" charset="0"/>
              </a:rPr>
              <a:t>Spindulio žygio </a:t>
            </a:r>
            <a:r>
              <a:rPr lang="lt-LT" sz="2800" dirty="0">
                <a:latin typeface="Arial" panose="020B0604020202020204" pitchFamily="34" charset="0"/>
                <a:cs typeface="Arial" panose="020B0604020202020204" pitchFamily="34" charset="0"/>
              </a:rPr>
              <a:t>(angl. </a:t>
            </a:r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ray marching</a:t>
            </a:r>
            <a:r>
              <a:rPr lang="lt-L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lt-LT" sz="2800" dirty="0">
                <a:latin typeface="Arial" panose="020B0604020202020204" pitchFamily="34" charset="0"/>
                <a:cs typeface="Arial" panose="020B0604020202020204" pitchFamily="34" charset="0"/>
              </a:rPr>
              <a:t>metodas siūlo patrauklią alternatyvą trimačių objektų atvaizdavimui didesniu </a:t>
            </a:r>
            <a:r>
              <a:rPr lang="lt-L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greičiu.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lt-LT" sz="2800" dirty="0" smtClean="0"/>
              <a:t>Spindulys žygiuoja </a:t>
            </a:r>
            <a:r>
              <a:rPr lang="lt-LT" sz="2800" dirty="0"/>
              <a:t>mažiausiu atstumu iki dabartinio artimiausio </a:t>
            </a:r>
            <a:r>
              <a:rPr lang="lt-LT" sz="2800" dirty="0" smtClean="0"/>
              <a:t>paviršiaus pagal scenos objektų</a:t>
            </a:r>
            <a:r>
              <a:rPr lang="lt-LT" sz="2800" dirty="0" smtClean="0">
                <a:solidFill>
                  <a:srgbClr val="FF0000"/>
                </a:solidFill>
              </a:rPr>
              <a:t> </a:t>
            </a:r>
            <a:r>
              <a:rPr lang="lt-LT" sz="2800" dirty="0" smtClean="0"/>
              <a:t>atstumo funkcijas.</a:t>
            </a:r>
          </a:p>
        </p:txBody>
      </p:sp>
      <p:pic>
        <p:nvPicPr>
          <p:cNvPr id="2050" name="Picture 2" descr="D:\Users\dovyasf\Desktop\School\University\Bakalauras\img sources\Coding Adventure Ray Marchin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10" b="23789"/>
          <a:stretch/>
        </p:blipFill>
        <p:spPr bwMode="auto">
          <a:xfrm>
            <a:off x="49748" y="3765695"/>
            <a:ext cx="4446311" cy="23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0625" y="278021"/>
            <a:ext cx="82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600" dirty="0" smtClean="0"/>
              <a:t>Tyrimo problema ir aktualumas</a:t>
            </a:r>
            <a:endParaRPr lang="lt-LT" sz="3600" dirty="0"/>
          </a:p>
        </p:txBody>
      </p:sp>
    </p:spTree>
    <p:extLst>
      <p:ext uri="{BB962C8B-B14F-4D97-AF65-F5344CB8AC3E}">
        <p14:creationId xmlns:p14="http://schemas.microsoft.com/office/powerpoint/2010/main" val="12308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4" y="926223"/>
            <a:ext cx="5202935" cy="37124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76071" y="4763216"/>
            <a:ext cx="8379675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lt-LT" sz="2000" dirty="0">
                <a:ea typeface="MS Mincho"/>
              </a:rPr>
              <a:t>Pavyzdys kaip iš KT sluoksnių (viršuje) yra atvaizduojamas trimatis objektas su spindulio žygiavimu (apačioje</a:t>
            </a:r>
            <a:r>
              <a:rPr lang="lt-LT" sz="2000" dirty="0" smtClean="0">
                <a:ea typeface="MS Mincho"/>
              </a:rPr>
              <a:t>)</a:t>
            </a:r>
            <a:r>
              <a:rPr lang="en-US" sz="2000" dirty="0" smtClean="0">
                <a:ea typeface="MS Mincho"/>
              </a:rPr>
              <a:t>.</a:t>
            </a:r>
            <a:endParaRPr lang="lt-LT" sz="2000" dirty="0" smtClean="0">
              <a:ea typeface="MS Mincho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lt-LT" sz="2000" dirty="0" err="1"/>
              <a:t>El-Seoud</a:t>
            </a:r>
            <a:r>
              <a:rPr lang="lt-LT" sz="2000" dirty="0"/>
              <a:t>, S. A., </a:t>
            </a:r>
            <a:r>
              <a:rPr lang="lt-LT" sz="2000" dirty="0" err="1"/>
              <a:t>Rashed</a:t>
            </a:r>
            <a:r>
              <a:rPr lang="lt-LT" sz="2000" dirty="0"/>
              <a:t>, E., &amp; </a:t>
            </a:r>
            <a:r>
              <a:rPr lang="lt-LT" sz="2000" dirty="0" err="1"/>
              <a:t>Mady</a:t>
            </a:r>
            <a:r>
              <a:rPr lang="lt-LT" sz="2000" dirty="0"/>
              <a:t>, A. S. (2019). </a:t>
            </a:r>
            <a:r>
              <a:rPr lang="en-US" sz="2000" b="1" dirty="0"/>
              <a:t>An Interactive Mixed Reality Ray Tracing Rendering Mobile Application of Medical Data in Minimally Invasive Surgeries</a:t>
            </a:r>
            <a:r>
              <a:rPr lang="lt-LT" sz="2000" dirty="0" smtClean="0"/>
              <a:t>. </a:t>
            </a:r>
            <a:r>
              <a:rPr lang="lt-LT" sz="2000" i="1" dirty="0"/>
              <a:t>International </a:t>
            </a:r>
            <a:r>
              <a:rPr lang="lt-LT" sz="2000" i="1" dirty="0" err="1"/>
              <a:t>Journal</a:t>
            </a:r>
            <a:r>
              <a:rPr lang="lt-LT" sz="2000" i="1" dirty="0"/>
              <a:t> </a:t>
            </a:r>
            <a:r>
              <a:rPr lang="lt-LT" sz="2000" i="1" dirty="0" err="1"/>
              <a:t>of</a:t>
            </a:r>
            <a:r>
              <a:rPr lang="lt-LT" sz="2000" i="1" dirty="0"/>
              <a:t> </a:t>
            </a:r>
            <a:r>
              <a:rPr lang="lt-LT" sz="2000" i="1" dirty="0" err="1"/>
              <a:t>Interactive</a:t>
            </a:r>
            <a:r>
              <a:rPr lang="lt-LT" sz="2000" i="1" dirty="0"/>
              <a:t> </a:t>
            </a:r>
            <a:r>
              <a:rPr lang="lt-LT" sz="2000" i="1" dirty="0" err="1"/>
              <a:t>Mobile</a:t>
            </a:r>
            <a:r>
              <a:rPr lang="lt-LT" sz="2000" i="1" dirty="0"/>
              <a:t> Technologies</a:t>
            </a:r>
            <a:r>
              <a:rPr lang="lt-LT" sz="2000" dirty="0"/>
              <a:t>, 29-39.</a:t>
            </a:r>
            <a:endParaRPr lang="lt-LT" sz="2000" dirty="0">
              <a:ea typeface="MS Minch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625" y="140861"/>
            <a:ext cx="82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600" dirty="0" smtClean="0"/>
              <a:t>Tyrimo problema ir aktualumas</a:t>
            </a:r>
            <a:endParaRPr lang="lt-LT" sz="3600" dirty="0"/>
          </a:p>
        </p:txBody>
      </p:sp>
    </p:spTree>
    <p:extLst>
      <p:ext uri="{BB962C8B-B14F-4D97-AF65-F5344CB8AC3E}">
        <p14:creationId xmlns:p14="http://schemas.microsoft.com/office/powerpoint/2010/main" val="26533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625" y="607657"/>
            <a:ext cx="82662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lt-LT" sz="2800" b="1" dirty="0" smtClean="0"/>
              <a:t>Darbo tikslas</a:t>
            </a:r>
            <a:r>
              <a:rPr lang="lt-LT" sz="2800" dirty="0" smtClean="0"/>
              <a:t>:</a:t>
            </a:r>
          </a:p>
          <a:p>
            <a:r>
              <a:rPr lang="lt-LT" sz="2800" dirty="0" smtClean="0"/>
              <a:t>Darbe siekiama pagerinti sudėtingų trimačių geometrinių struktūrų atvaizdavimo greitį realiuoju laiku.</a:t>
            </a:r>
            <a:endParaRPr lang="en-US" sz="2800" dirty="0" smtClean="0"/>
          </a:p>
          <a:p>
            <a:endParaRPr lang="lt-LT" sz="2800" dirty="0" smtClean="0"/>
          </a:p>
          <a:p>
            <a:pPr>
              <a:spcAft>
                <a:spcPts val="1200"/>
              </a:spcAft>
            </a:pPr>
            <a:r>
              <a:rPr lang="lt-LT" sz="2800" b="1" dirty="0" smtClean="0"/>
              <a:t>Uždaviniai tikslui pasiekti</a:t>
            </a:r>
            <a:r>
              <a:rPr lang="lt-LT" sz="2800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lt-LT" sz="2800" dirty="0" smtClean="0"/>
              <a:t>Susipažinti su spindulio žygio metodu ir jo taikymų pavyzdžiais.</a:t>
            </a:r>
          </a:p>
          <a:p>
            <a:pPr marL="514350" lvl="0" indent="-514350">
              <a:buFont typeface="+mj-lt"/>
              <a:buAutoNum type="arabicPeriod"/>
            </a:pPr>
            <a:r>
              <a:rPr lang="lt-LT" sz="2800" dirty="0" smtClean="0"/>
              <a:t>Sukurti ir realizuoti šiam metodui lygiagretųjį atvaizdavimo algoritmą </a:t>
            </a:r>
            <a:r>
              <a:rPr lang="en-US" sz="2800" dirty="0" smtClean="0"/>
              <a:t>NVIDIA </a:t>
            </a:r>
            <a:r>
              <a:rPr lang="lt-LT" sz="2800" dirty="0" smtClean="0"/>
              <a:t>CUDA platformoje.</a:t>
            </a:r>
          </a:p>
          <a:p>
            <a:pPr marL="514350" lvl="0" indent="-514350">
              <a:buFont typeface="+mj-lt"/>
              <a:buAutoNum type="arabicPeriod"/>
            </a:pPr>
            <a:r>
              <a:rPr lang="lt-LT" sz="2800" dirty="0" smtClean="0"/>
              <a:t>Optimizuoti algoritmo parametrus trimačių fraktalų atvaizdavimui realiuoju laiku.</a:t>
            </a:r>
            <a:endParaRPr lang="lt-LT" sz="2800" dirty="0"/>
          </a:p>
        </p:txBody>
      </p:sp>
    </p:spTree>
    <p:extLst>
      <p:ext uri="{BB962C8B-B14F-4D97-AF65-F5344CB8AC3E}">
        <p14:creationId xmlns:p14="http://schemas.microsoft.com/office/powerpoint/2010/main" val="21379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383" y="5804731"/>
            <a:ext cx="8786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800" dirty="0" smtClean="0"/>
              <a:t>Šiam darbui buvo pasirinkta NVIDIA CUDA platforma.</a:t>
            </a:r>
            <a:endParaRPr lang="lt-LT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47732" y="371747"/>
            <a:ext cx="826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600" dirty="0"/>
              <a:t>Technologinis sprendimas 	</a:t>
            </a:r>
            <a:endParaRPr lang="en-US" sz="3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95601"/>
              </p:ext>
            </p:extLst>
          </p:nvPr>
        </p:nvGraphicFramePr>
        <p:xfrm>
          <a:off x="570627" y="1189527"/>
          <a:ext cx="8266248" cy="450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562"/>
                <a:gridCol w="2239611"/>
                <a:gridCol w="1893513"/>
                <a:gridCol w="2066562"/>
              </a:tblGrid>
              <a:tr h="1043474"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Platforma/</a:t>
                      </a:r>
                    </a:p>
                    <a:p>
                      <a:pPr algn="ctr"/>
                      <a:r>
                        <a:rPr lang="lt-LT" sz="1800" dirty="0" smtClean="0"/>
                        <a:t>technologija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Abstrakcijos lygis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Gali dirbti su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Potencialus našumas su </a:t>
                      </a:r>
                      <a:r>
                        <a:rPr lang="lt-LT" sz="1200" b="1" i="1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 „</a:t>
                      </a:r>
                      <a:r>
                        <a:rPr lang="lt-LT" sz="1200" b="1" i="1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GeForce</a:t>
                      </a:r>
                      <a:r>
                        <a:rPr lang="lt-LT" sz="1200" b="1" i="1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RTX 2060“ </a:t>
                      </a:r>
                      <a:endParaRPr lang="lt-LT" sz="1600" b="1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762685">
                <a:tc>
                  <a:txBody>
                    <a:bodyPr/>
                    <a:lstStyle/>
                    <a:p>
                      <a:pPr algn="ctr"/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Dirba tiesiogiai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NVIDIA GPU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Aukščiausias</a:t>
                      </a:r>
                      <a:endParaRPr lang="lt-LT" sz="1800" dirty="0"/>
                    </a:p>
                  </a:txBody>
                  <a:tcPr anchor="ctr"/>
                </a:tc>
              </a:tr>
              <a:tr h="948613">
                <a:tc>
                  <a:txBody>
                    <a:bodyPr/>
                    <a:lstStyle/>
                    <a:p>
                      <a:pPr algn="ctr"/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Dirba tiesiogiai</a:t>
                      </a:r>
                    </a:p>
                    <a:p>
                      <a:pPr algn="ctr"/>
                      <a:r>
                        <a:rPr lang="lt-LT" sz="1800" dirty="0" smtClean="0"/>
                        <a:t>su atitinkamu įrenginiu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CPU/GPU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Aukštas</a:t>
                      </a:r>
                    </a:p>
                  </a:txBody>
                  <a:tcPr anchor="ctr"/>
                </a:tc>
              </a:tr>
              <a:tr h="875825">
                <a:tc>
                  <a:txBody>
                    <a:bodyPr/>
                    <a:lstStyle/>
                    <a:p>
                      <a:pPr algn="ctr"/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lt-LT" sz="1800" dirty="0" smtClean="0"/>
                        <a:t>Paverčia į </a:t>
                      </a:r>
                      <a:r>
                        <a:rPr lang="lt-LT" sz="1800" dirty="0" err="1" smtClean="0"/>
                        <a:t>OpenCL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CPU/GPU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Aukštas</a:t>
                      </a:r>
                    </a:p>
                  </a:txBody>
                  <a:tcPr anchor="ctr"/>
                </a:tc>
              </a:tr>
              <a:tr h="875825">
                <a:tc>
                  <a:txBody>
                    <a:bodyPr/>
                    <a:lstStyle/>
                    <a:p>
                      <a:pPr algn="ctr"/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Iš</a:t>
                      </a:r>
                      <a:r>
                        <a:rPr lang="lt-LT" sz="1800" baseline="0" dirty="0" smtClean="0"/>
                        <a:t> esmės naudoja</a:t>
                      </a:r>
                      <a:endParaRPr lang="lt-LT" sz="1800" dirty="0" smtClean="0"/>
                    </a:p>
                    <a:p>
                      <a:pPr algn="ctr"/>
                      <a:r>
                        <a:rPr lang="lt-LT" sz="1800" baseline="0" dirty="0" smtClean="0"/>
                        <a:t>SYCL</a:t>
                      </a:r>
                      <a:endParaRPr lang="lt-L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CPU/GPU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t-LT" sz="1800" dirty="0" smtClean="0"/>
                        <a:t>Aukštas, bet nestabilus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58762" y="2238103"/>
            <a:ext cx="1608012" cy="3365268"/>
            <a:chOff x="758762" y="3396343"/>
            <a:chExt cx="1608012" cy="3365268"/>
          </a:xfrm>
        </p:grpSpPr>
        <p:pic>
          <p:nvPicPr>
            <p:cNvPr id="2051" name="Picture 3" descr="D:\Users\dovyasf\Desktop\School\University\Bakalauras\Skaidres\BD1\OpenC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62" y="4221802"/>
              <a:ext cx="1608012" cy="71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D:\Users\dovyasf\Desktop\School\University\Bakalauras\Skaidres\BD1\NVIDIA-A100-GPU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76" y="3396343"/>
              <a:ext cx="1166983" cy="702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:\Users\dovyasf\Desktop\School\University\Bakalauras\Skaidres\BD2\Syc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62" y="5217364"/>
              <a:ext cx="1568094" cy="68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Users\dovyasf\Desktop\School\University\Bakalauras\Skaidres\BD1\OneAPI-rgb-3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643" y="6000042"/>
              <a:ext cx="721164" cy="76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23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228600" y="74530"/>
            <a:ext cx="7458075" cy="1016639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Sukurto </a:t>
            </a:r>
            <a:r>
              <a:rPr lang="lt-LT" sz="3600" dirty="0">
                <a:latin typeface="Arial" panose="020B0604020202020204" pitchFamily="34" charset="0"/>
                <a:cs typeface="Arial" panose="020B0604020202020204" pitchFamily="34" charset="0"/>
              </a:rPr>
              <a:t>programinio įranki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architektūra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124"/>
            <a:ext cx="4819786" cy="557959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763480"/>
            <a:ext cx="3988525" cy="59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94264"/>
            <a:ext cx="4686300" cy="37637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8CEF3-3EE6-0944-8523-9F10D527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0543"/>
            <a:ext cx="9144000" cy="1004865"/>
          </a:xfrm>
        </p:spPr>
        <p:txBody>
          <a:bodyPr/>
          <a:lstStyle/>
          <a:p>
            <a:pPr algn="ctr"/>
            <a:r>
              <a:rPr lang="lt-LT" sz="4400" dirty="0" smtClean="0"/>
              <a:t>Demonstracija</a:t>
            </a:r>
            <a:endParaRPr lang="x-none" sz="4400"/>
          </a:p>
        </p:txBody>
      </p:sp>
    </p:spTree>
    <p:extLst>
      <p:ext uri="{BB962C8B-B14F-4D97-AF65-F5344CB8AC3E}">
        <p14:creationId xmlns:p14="http://schemas.microsoft.com/office/powerpoint/2010/main" val="375725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7F366605-7D25-084B-92B8-0DC381D1AC58}"/>
              </a:ext>
            </a:extLst>
          </p:cNvPr>
          <p:cNvSpPr txBox="1">
            <a:spLocks/>
          </p:cNvSpPr>
          <p:nvPr/>
        </p:nvSpPr>
        <p:spPr>
          <a:xfrm>
            <a:off x="428714" y="74530"/>
            <a:ext cx="6764021" cy="101663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lt-LT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Tyrimo eksperimentai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14" y="1271018"/>
            <a:ext cx="826625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t-LT" sz="2900" dirty="0" smtClean="0"/>
              <a:t>Atlikti kadrų atvaizdavimo greičių eksperimentus su skirtingais algoritmo parametrais</a:t>
            </a:r>
            <a:r>
              <a:rPr lang="en-US" sz="2900" dirty="0" smtClean="0"/>
              <a:t> </a:t>
            </a:r>
            <a:r>
              <a:rPr lang="lt-LT" sz="2900" dirty="0" smtClean="0"/>
              <a:t>skirtingose pagal sudėtingumą scenose. Atlikti gautų rezultatų analizę. </a:t>
            </a:r>
          </a:p>
          <a:p>
            <a:pPr marL="514350" indent="-514350">
              <a:buFont typeface="+mj-lt"/>
              <a:buAutoNum type="arabicPeriod"/>
            </a:pPr>
            <a:endParaRPr lang="en-US" sz="2900" dirty="0" smtClean="0"/>
          </a:p>
          <a:p>
            <a:pPr marL="514350" indent="-514350">
              <a:buFont typeface="+mj-lt"/>
              <a:buAutoNum type="arabicPeriod"/>
            </a:pPr>
            <a:r>
              <a:rPr lang="lt-LT" sz="2900" dirty="0"/>
              <a:t>Atlikti </a:t>
            </a:r>
            <a:r>
              <a:rPr lang="lt-LT" sz="2900" dirty="0" smtClean="0"/>
              <a:t>trimačių fraktalų </a:t>
            </a:r>
            <a:r>
              <a:rPr lang="lt-LT" sz="2900" dirty="0"/>
              <a:t>atvaizdavimo sudėtingumo  analizę</a:t>
            </a:r>
            <a:r>
              <a:rPr lang="lt-LT" sz="2900" dirty="0" smtClean="0"/>
              <a:t>.</a:t>
            </a:r>
            <a:endParaRPr lang="en-US" sz="2900" dirty="0" smtClean="0"/>
          </a:p>
          <a:p>
            <a:pPr marL="514350" indent="-514350">
              <a:buFont typeface="+mj-lt"/>
              <a:buAutoNum type="arabicPeriod"/>
            </a:pPr>
            <a:endParaRPr lang="lt-LT" sz="2900" dirty="0" smtClean="0"/>
          </a:p>
          <a:p>
            <a:pPr marL="514350" indent="-514350">
              <a:buFont typeface="+mj-lt"/>
              <a:buAutoNum type="arabicPeriod"/>
            </a:pPr>
            <a:r>
              <a:rPr lang="lt-LT" sz="2900" dirty="0" smtClean="0"/>
              <a:t>Palyginti sukurtą programinį įrankį su „</a:t>
            </a:r>
            <a:r>
              <a:rPr lang="lt-LT" sz="2900" dirty="0" err="1" smtClean="0"/>
              <a:t>Blender</a:t>
            </a:r>
            <a:r>
              <a:rPr lang="lt-LT" sz="2900" dirty="0" smtClean="0"/>
              <a:t>“ modeliavimo programa atvaizduojant trimačius fraktalus.</a:t>
            </a:r>
            <a:endParaRPr lang="en-US" sz="2900" dirty="0" smtClean="0"/>
          </a:p>
          <a:p>
            <a:pPr marL="514350" indent="-514350">
              <a:buFont typeface="+mj-lt"/>
              <a:buAutoNum type="arabicPeriod"/>
            </a:pPr>
            <a:endParaRPr lang="lt-LT" sz="2900" dirty="0" smtClean="0"/>
          </a:p>
        </p:txBody>
      </p:sp>
    </p:spTree>
    <p:extLst>
      <p:ext uri="{BB962C8B-B14F-4D97-AF65-F5344CB8AC3E}">
        <p14:creationId xmlns:p14="http://schemas.microsoft.com/office/powerpoint/2010/main" val="14799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LNIUS TECH_standard_4 3">
  <a:themeElements>
    <a:clrScheme name="Vilnius Tech Spalvo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B4DC7"/>
      </a:accent1>
      <a:accent2>
        <a:srgbClr val="F68B28"/>
      </a:accent2>
      <a:accent3>
        <a:srgbClr val="BDCCD3"/>
      </a:accent3>
      <a:accent4>
        <a:srgbClr val="FEBF3E"/>
      </a:accent4>
      <a:accent5>
        <a:srgbClr val="3EB8D8"/>
      </a:accent5>
      <a:accent6>
        <a:srgbClr val="00DDA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6" id="{4E478A8E-C8EB-9641-BBCA-383E0A5E1016}" vid="{EFA12EE6-8A48-FF4F-9AF2-20C17A8BF3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VILNIUS TECH_standard_4 3</Template>
  <TotalTime>1380</TotalTime>
  <Words>436</Words>
  <Application>Microsoft Office PowerPoint</Application>
  <PresentationFormat>On-screen Show (4:3)</PresentationFormat>
  <Paragraphs>68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VILNIUS TECH_standard_4 3</vt:lpstr>
      <vt:lpstr>Trimačių fraktalų atvaizdavimas spindulio žygio metodu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Demonstracija</vt:lpstr>
      <vt:lpstr>PowerPoint Presentation</vt:lpstr>
      <vt:lpstr>PowerPoint Presentation</vt:lpstr>
      <vt:lpstr>Rezultatai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Ačiū už dėmesį Jūsų klausimai?     Dovydas Gudauskas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Dovydas</dc:creator>
  <cp:lastModifiedBy>Dovydas</cp:lastModifiedBy>
  <cp:revision>252</cp:revision>
  <dcterms:created xsi:type="dcterms:W3CDTF">2023-01-18T09:12:24Z</dcterms:created>
  <dcterms:modified xsi:type="dcterms:W3CDTF">2023-05-27T12:28:42Z</dcterms:modified>
</cp:coreProperties>
</file>